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82" r:id="rId5"/>
    <p:sldId id="300" r:id="rId6"/>
    <p:sldId id="301" r:id="rId7"/>
    <p:sldId id="302" r:id="rId8"/>
    <p:sldId id="303" r:id="rId9"/>
    <p:sldId id="304" r:id="rId10"/>
    <p:sldId id="305" r:id="rId11"/>
    <p:sldId id="306" r:id="rId12"/>
    <p:sldId id="307" r:id="rId13"/>
    <p:sldId id="308" r:id="rId14"/>
    <p:sldId id="309" r:id="rId15"/>
    <p:sldId id="311" r:id="rId16"/>
    <p:sldId id="310" r:id="rId17"/>
    <p:sldId id="274" r:id="rId18"/>
    <p:sldId id="2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11/7/2020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609600"/>
            <a:ext cx="8153400" cy="5509200"/>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 </a:t>
            </a:r>
          </a:p>
          <a:p>
            <a:r>
              <a:rPr lang="en-US" sz="3200" dirty="0" smtClean="0"/>
              <a:t>2. Facility location and network design:-</a:t>
            </a:r>
          </a:p>
          <a:p>
            <a:r>
              <a:rPr lang="en-US" sz="2400" dirty="0" smtClean="0"/>
              <a:t>The logistics department must design the location of facilities from where the lo operations would be carried out and their interconnection</a:t>
            </a:r>
          </a:p>
          <a:p>
            <a:r>
              <a:rPr lang="en-US" sz="2400" dirty="0" smtClean="0"/>
              <a:t>The logistics department should decide about the locations and number of logistics facilities like material handling facilities manufacturing plants, warehouses, wholesale and retail out</a:t>
            </a:r>
          </a:p>
          <a:p>
            <a:r>
              <a:rPr lang="en-US" sz="2400" dirty="0" smtClean="0"/>
              <a:t>These aspects of logistics would affect other aspects like level of inventory, transportation, packaging and delivery.</a:t>
            </a:r>
          </a:p>
          <a:p>
            <a:r>
              <a:rPr lang="en-US" sz="3200" dirty="0" smtClean="0"/>
              <a:t/>
            </a:r>
            <a:br>
              <a:rPr lang="en-US" sz="3200" dirty="0" smtClean="0"/>
            </a:br>
            <a:r>
              <a:rPr lang="en-US" sz="3200" dirty="0" smtClean="0"/>
              <a:t> </a:t>
            </a:r>
          </a:p>
          <a:p>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381000"/>
            <a:ext cx="8153400" cy="5755422"/>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3. Customer service standard (domino pizza-30 minutes):-</a:t>
            </a:r>
          </a:p>
          <a:p>
            <a:r>
              <a:rPr lang="en-US" sz="2000" dirty="0" smtClean="0"/>
              <a:t>It refers to the quality of service, which a firm provides to its customers. The company's management sets quantitative guidelines for customer service. For instance, Domino's Pizza has set standard for delivery within 30 minutes of placing the order.</a:t>
            </a:r>
          </a:p>
          <a:p>
            <a:r>
              <a:rPr lang="en-US" sz="2000" b="1" dirty="0" smtClean="0"/>
              <a:t>At times, the customer sets the service standard and accordingly selects suppliers that meet or exceed those standards. For instance, a hospital was considering constructing a warehouse to stock the medical supplies which its staff uses each day. However, the construction cost was huge and it also required space. Therefore, the hospital management contracted a supplier that could </a:t>
            </a:r>
            <a:r>
              <a:rPr lang="en-US" sz="2000" b="1" dirty="0" err="1" smtClean="0"/>
              <a:t>deliva</a:t>
            </a:r>
            <a:r>
              <a:rPr lang="en-US" sz="2000" b="1" dirty="0" smtClean="0"/>
              <a:t>, medical supplies on a daily basis. To ensure availability or medicines and surgical supplies, the supplier makes day deliveries on a just-in-time basis to the hospital.</a:t>
            </a:r>
            <a:endParaRPr lang="en-US" sz="2000" dirty="0" smtClean="0"/>
          </a:p>
          <a:p>
            <a:r>
              <a:rPr lang="en-US" sz="3200" dirty="0" smtClean="0"/>
              <a:t/>
            </a:r>
            <a:br>
              <a:rPr lang="en-US" sz="3200" dirty="0" smtClean="0"/>
            </a:br>
            <a:r>
              <a:rPr lang="en-US" sz="32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533400"/>
            <a:ext cx="8153400" cy="4585871"/>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4. Customer order processing:-</a:t>
            </a:r>
          </a:p>
          <a:p>
            <a:r>
              <a:rPr lang="en-US" sz="2000" dirty="0" smtClean="0"/>
              <a:t>Order processing is concerned the actual preparation of an order for shipment. It involves of orders and processing of order so that the ordered pro reach to the customer at the right time and at the right plan . It involves receipt</a:t>
            </a:r>
          </a:p>
          <a:p>
            <a:r>
              <a:rPr lang="en-US" sz="2000" b="1" dirty="0" smtClean="0"/>
              <a:t>The order processing section must verify the following:</a:t>
            </a:r>
          </a:p>
          <a:p>
            <a:r>
              <a:rPr lang="en-US" sz="2000" b="1" dirty="0" smtClean="0"/>
              <a:t> </a:t>
            </a:r>
            <a:r>
              <a:rPr lang="en-US" sz="2000" dirty="0" smtClean="0"/>
              <a:t>Location of the delivery.</a:t>
            </a:r>
          </a:p>
          <a:p>
            <a:r>
              <a:rPr lang="en-US" sz="2000" dirty="0" smtClean="0"/>
              <a:t>Specifications of the order.</a:t>
            </a:r>
          </a:p>
          <a:p>
            <a:r>
              <a:rPr lang="en-US" sz="2000" dirty="0" smtClean="0"/>
              <a:t>Delivery schedule.</a:t>
            </a:r>
          </a:p>
          <a:p>
            <a:r>
              <a:rPr lang="en-US" sz="2000" dirty="0" smtClean="0"/>
              <a:t>Payment terms and conditions.</a:t>
            </a:r>
          </a:p>
          <a:p>
            <a:r>
              <a:rPr lang="en-US" sz="2000" dirty="0" smtClean="0"/>
              <a:t/>
            </a:r>
            <a:br>
              <a:rPr lang="en-US" sz="2000" dirty="0" smtClean="0"/>
            </a:br>
            <a:endParaRPr lang="en-US" sz="2000" dirty="0" smtClean="0"/>
          </a:p>
          <a:p>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1664256"/>
            <a:ext cx="8153400" cy="4216539"/>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endParaRPr lang="en-US" sz="3200" dirty="0" smtClean="0"/>
          </a:p>
          <a:p>
            <a:r>
              <a:rPr lang="en-US" sz="3200" dirty="0" smtClean="0"/>
              <a:t>5. Warehousing and storing materials:-</a:t>
            </a:r>
          </a:p>
          <a:p>
            <a:r>
              <a:rPr lang="en-US" sz="2000" b="1" dirty="0" smtClean="0"/>
              <a:t>The warehouses can be grouped under two broad categories:</a:t>
            </a:r>
            <a:endParaRPr lang="en-US" sz="2000" dirty="0" smtClean="0"/>
          </a:p>
          <a:p>
            <a:pPr>
              <a:buFont typeface="Arial" pitchFamily="34" charset="0"/>
              <a:buChar char="•"/>
            </a:pPr>
            <a:r>
              <a:rPr lang="en-US" sz="2000" dirty="0" smtClean="0"/>
              <a:t>A storage warehouse keeps products for relatively long periods of time and is used most often for products that are seasonal in supply or demand.</a:t>
            </a:r>
          </a:p>
          <a:p>
            <a:pPr>
              <a:buFont typeface="Arial" pitchFamily="34" charset="0"/>
              <a:buChar char="•"/>
            </a:pPr>
            <a:r>
              <a:rPr lang="en-US" sz="2000" dirty="0" smtClean="0"/>
              <a:t>A distribution warehouse is used to gather and redistribute products. Distribution warehouses keep products for a time as short as possible. They are mainly used by manufacturers that have several small customers at different locations.</a:t>
            </a:r>
          </a:p>
          <a:p>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381000" y="1676400"/>
            <a:ext cx="8153400" cy="4708981"/>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6. Transporting :-</a:t>
            </a:r>
          </a:p>
          <a:p>
            <a:r>
              <a:rPr lang="en-US" sz="2000" b="1" dirty="0" smtClean="0"/>
              <a:t>It facilitates the movement of from the supplier to the buyer. The form of transportation used to ship products depends primarily on the kind of product, the distance, etc.</a:t>
            </a:r>
          </a:p>
          <a:p>
            <a:r>
              <a:rPr lang="en-US" sz="2000" dirty="0" smtClean="0"/>
              <a:t>Transportation Modes: The movement of goods can take place through various modes of transport such as air, road, rail, water, and pipeline (for gas). The choice of mode of transportation depends on certain factors such as nature of goods, location of the customer, cost of transportation, etc.</a:t>
            </a:r>
          </a:p>
          <a:p>
            <a:r>
              <a:rPr lang="en-US" sz="3200" dirty="0" smtClean="0"/>
              <a:t/>
            </a:r>
            <a:br>
              <a:rPr lang="en-US" sz="3200" dirty="0" smtClean="0"/>
            </a:br>
            <a:endParaRPr lang="en-US" sz="3200" dirty="0" smtClean="0"/>
          </a:p>
          <a:p>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1664256"/>
            <a:ext cx="8153400" cy="4339650"/>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7. Material handling:-</a:t>
            </a:r>
          </a:p>
          <a:p>
            <a:r>
              <a:rPr lang="en-US" sz="2000" b="1" dirty="0" smtClean="0"/>
              <a:t>Material handling refers to the activity of moving items within plants, warehouses, transportation terminals and retail stores. Equipment used to handle goods includes forklift trucks, conveyor belts, and trucks.</a:t>
            </a:r>
            <a:endParaRPr lang="en-US" sz="2000" dirty="0" smtClean="0"/>
          </a:p>
          <a:p>
            <a:r>
              <a:rPr lang="en-US" sz="2000" dirty="0" smtClean="0"/>
              <a:t>Unitization and containerization have improved materials handling in many ways:</a:t>
            </a:r>
          </a:p>
          <a:p>
            <a:r>
              <a:rPr lang="en-US" sz="2000" dirty="0" smtClean="0"/>
              <a:t>Unitization - combining as many packages as possible in one load that can be handled by a forklift truck. It is sometimes done with steel bands or shrink packaging. Containerization, putting packages, usually made up several unitized loads into a form that is relatively easy transfer</a:t>
            </a:r>
          </a:p>
          <a:p>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1664256"/>
            <a:ext cx="8153400" cy="3354765"/>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 8. Inventory management:-</a:t>
            </a:r>
            <a:r>
              <a:rPr lang="en-US" sz="2000" dirty="0" smtClean="0"/>
              <a:t>Inventory management is concerned with maintaining the right level of inventory to meet customer requirements at the lowest cost. Inventory management tries to achieve a balance between costs of maintaining inventories and customer satisfaction. To reduce inventory costs, many firms use computerized inventory control management systems</a:t>
            </a:r>
          </a:p>
          <a:p>
            <a:r>
              <a:rPr lang="en-US" sz="2000" dirty="0" smtClean="0"/>
              <a:t>The company should maintain right level of inventory. Over inventory and under-inventory is to be avoided.</a:t>
            </a:r>
          </a:p>
          <a:p>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990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lumMod val="50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latin typeface="Aharoni" pitchFamily="2" charset="-79"/>
                <a:cs typeface="Aharoni" pitchFamily="2" charset="-79"/>
              </a:rPr>
              <a:t>3</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–II </a:t>
            </a:r>
          </a:p>
          <a:p>
            <a:pPr algn="ctr"/>
            <a:r>
              <a:rPr lang="en-US" sz="4000" dirty="0" smtClean="0">
                <a:solidFill>
                  <a:schemeClr val="bg1"/>
                </a:solidFill>
                <a:latin typeface="Aharoni" pitchFamily="2" charset="-79"/>
                <a:cs typeface="Aharoni" pitchFamily="2" charset="-79"/>
              </a:rPr>
              <a:t>(Place and Promotion)</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smtClean="0">
                <a:latin typeface="Aharoni" pitchFamily="2" charset="-79"/>
                <a:cs typeface="Aharoni" pitchFamily="2" charset="-79"/>
              </a:rPr>
              <a:t>Meaning </a:t>
            </a:r>
            <a:r>
              <a:rPr lang="en-US" sz="2400" b="1" dirty="0" smtClean="0">
                <a:latin typeface="Aharoni" pitchFamily="2" charset="-79"/>
                <a:cs typeface="Aharoni" pitchFamily="2" charset="-79"/>
              </a:rPr>
              <a:t>and Definition of </a:t>
            </a:r>
            <a:r>
              <a:rPr lang="en-US" sz="2400" dirty="0" smtClean="0"/>
              <a:t> </a:t>
            </a:r>
            <a:r>
              <a:rPr lang="en-US" sz="2400" dirty="0" smtClean="0">
                <a:latin typeface="Aharoni" pitchFamily="2" charset="-79"/>
                <a:cs typeface="Aharoni" pitchFamily="2" charset="-79"/>
              </a:rPr>
              <a:t>Marketing Mix?</a:t>
            </a:r>
            <a:endParaRPr lang="en-US" sz="2400" b="1" dirty="0">
              <a:latin typeface="Aharoni" pitchFamily="2" charset="-79"/>
              <a:cs typeface="Aharoni" pitchFamily="2" charset="-79"/>
            </a:endParaRPr>
          </a:p>
        </p:txBody>
      </p:sp>
      <p:sp>
        <p:nvSpPr>
          <p:cNvPr id="4" name="TextBox 3"/>
          <p:cNvSpPr txBox="1"/>
          <p:nvPr/>
        </p:nvSpPr>
        <p:spPr>
          <a:xfrm>
            <a:off x="228600" y="1447800"/>
            <a:ext cx="8458200" cy="3416320"/>
          </a:xfrm>
          <a:prstGeom prst="rect">
            <a:avLst/>
          </a:prstGeom>
          <a:solidFill>
            <a:schemeClr val="bg1"/>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latin typeface="Aharoni" pitchFamily="2" charset="-79"/>
                <a:cs typeface="Aharoni" pitchFamily="2" charset="-79"/>
              </a:rPr>
              <a:t>Meaning:- Marketing mix means of Combination of </a:t>
            </a:r>
          </a:p>
          <a:p>
            <a:pPr algn="ctr"/>
            <a:r>
              <a:rPr lang="en-US" sz="2400" dirty="0" smtClean="0">
                <a:latin typeface="Aharoni" pitchFamily="2" charset="-79"/>
                <a:cs typeface="Aharoni" pitchFamily="2" charset="-79"/>
              </a:rPr>
              <a:t>“</a:t>
            </a:r>
            <a:r>
              <a:rPr lang="en-US" sz="2400" b="1" dirty="0" smtClean="0">
                <a:cs typeface="Aharoni" pitchFamily="2" charset="-79"/>
              </a:rPr>
              <a:t>4</a:t>
            </a:r>
            <a:r>
              <a:rPr lang="en-US" sz="2400" dirty="0" smtClean="0">
                <a:latin typeface="Aharoni" pitchFamily="2" charset="-79"/>
                <a:cs typeface="Aharoni" pitchFamily="2" charset="-79"/>
              </a:rPr>
              <a:t> Ps” i.e. Product, Price, Place &amp; Promotion  </a:t>
            </a:r>
          </a:p>
          <a:p>
            <a:pPr algn="ctr"/>
            <a:endParaRPr lang="en-US" sz="2400" dirty="0">
              <a:latin typeface="Aharoni" pitchFamily="2" charset="-79"/>
              <a:cs typeface="Aharoni" pitchFamily="2" charset="-79"/>
            </a:endParaRPr>
          </a:p>
          <a:p>
            <a:pPr algn="ctr"/>
            <a:endParaRPr lang="en-US" sz="2400" dirty="0" smtClean="0">
              <a:latin typeface="Aharoni" pitchFamily="2" charset="-79"/>
              <a:cs typeface="Aharoni" pitchFamily="2" charset="-79"/>
            </a:endParaRPr>
          </a:p>
          <a:p>
            <a:pPr algn="ctr"/>
            <a:r>
              <a:rPr lang="en-US" sz="2400" dirty="0" smtClean="0">
                <a:latin typeface="Aharoni" pitchFamily="2" charset="-79"/>
                <a:cs typeface="Aharoni" pitchFamily="2" charset="-79"/>
              </a:rPr>
              <a:t>Definition:- In 1960, E. Jerome McCarthy defines </a:t>
            </a:r>
          </a:p>
          <a:p>
            <a:pPr algn="ctr"/>
            <a:r>
              <a:rPr lang="en-US" sz="2400" dirty="0" smtClean="0">
                <a:latin typeface="Aharoni" pitchFamily="2" charset="-79"/>
                <a:cs typeface="Aharoni" pitchFamily="2" charset="-79"/>
              </a:rPr>
              <a:t>“The basis of Marketing operations is the co-ordination of four key variables, namely : Product, Price, Place and Promotion”. </a:t>
            </a:r>
            <a:endParaRPr lang="en-US" sz="2400" dirty="0">
              <a:latin typeface="Aharoni" pitchFamily="2" charset="-79"/>
              <a:cs typeface="Aharoni" pitchFamily="2" charset="-79"/>
            </a:endParaRPr>
          </a:p>
        </p:txBody>
      </p:sp>
      <p:sp>
        <p:nvSpPr>
          <p:cNvPr id="5" name="TextBox 4"/>
          <p:cNvSpPr txBox="1"/>
          <p:nvPr/>
        </p:nvSpPr>
        <p:spPr>
          <a:xfrm>
            <a:off x="2971800" y="5486400"/>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76200" y="304800"/>
            <a:ext cx="92964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Q.4. Supply Chain Management &amp; Components </a:t>
            </a:r>
            <a:endParaRPr lang="en-US" sz="2400" b="1" dirty="0">
              <a:solidFill>
                <a:schemeClr val="bg1"/>
              </a:solidFill>
              <a:latin typeface="Aharoni" pitchFamily="2" charset="-79"/>
              <a:cs typeface="Aharoni" pitchFamily="2" charset="-79"/>
            </a:endParaRPr>
          </a:p>
        </p:txBody>
      </p:sp>
      <p:sp>
        <p:nvSpPr>
          <p:cNvPr id="7" name="TextBox 6"/>
          <p:cNvSpPr txBox="1"/>
          <p:nvPr/>
        </p:nvSpPr>
        <p:spPr>
          <a:xfrm>
            <a:off x="457200" y="1664256"/>
            <a:ext cx="7772400" cy="135421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dirty="0" smtClean="0"/>
              <a:t>It refers to the management of flow of goods and services from the producer to consumers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
        <p:nvSpPr>
          <p:cNvPr id="5" name="TextBox 4"/>
          <p:cNvSpPr txBox="1"/>
          <p:nvPr/>
        </p:nvSpPr>
        <p:spPr>
          <a:xfrm>
            <a:off x="1295400" y="1219200"/>
            <a:ext cx="7543800" cy="267765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smtClean="0"/>
              <a:t>Components:- </a:t>
            </a:r>
          </a:p>
          <a:p>
            <a:pPr marL="342900" indent="-342900">
              <a:buAutoNum type="arabicPeriod"/>
            </a:pPr>
            <a:r>
              <a:rPr lang="en-US" sz="2800" dirty="0" smtClean="0"/>
              <a:t>Planning </a:t>
            </a:r>
          </a:p>
          <a:p>
            <a:pPr marL="342900" indent="-342900"/>
            <a:r>
              <a:rPr lang="en-US" sz="2800" dirty="0" smtClean="0"/>
              <a:t>2. Sourcing (Procurements) </a:t>
            </a:r>
          </a:p>
          <a:p>
            <a:pPr marL="342900" indent="-342900"/>
            <a:r>
              <a:rPr lang="en-US" sz="2800" dirty="0" smtClean="0"/>
              <a:t>3. Processing and scheduling delivery </a:t>
            </a:r>
          </a:p>
          <a:p>
            <a:pPr marL="342900" indent="-342900"/>
            <a:r>
              <a:rPr lang="en-US" sz="2800" dirty="0" smtClean="0"/>
              <a:t>4. Delivery (Logistic) </a:t>
            </a:r>
          </a:p>
          <a:p>
            <a:pPr marL="342900" indent="-342900"/>
            <a:r>
              <a:rPr lang="en-US" sz="2800" dirty="0" smtClean="0"/>
              <a:t>5. Management Returns (after sales services)</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76200" y="304800"/>
            <a:ext cx="92964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Q.5. Logistic (delivery) --------------- AMAZON. FILPKART </a:t>
            </a:r>
            <a:endParaRPr lang="en-US" sz="2400" b="1" dirty="0">
              <a:solidFill>
                <a:schemeClr val="bg1"/>
              </a:solidFill>
              <a:latin typeface="Aharoni" pitchFamily="2" charset="-79"/>
              <a:cs typeface="Aharoni" pitchFamily="2" charset="-79"/>
            </a:endParaRPr>
          </a:p>
        </p:txBody>
      </p:sp>
      <p:sp>
        <p:nvSpPr>
          <p:cNvPr id="7" name="TextBox 6"/>
          <p:cNvSpPr txBox="1"/>
          <p:nvPr/>
        </p:nvSpPr>
        <p:spPr>
          <a:xfrm>
            <a:off x="457200" y="1664256"/>
            <a:ext cx="7772400" cy="3046988"/>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buFont typeface="Wingdings" pitchFamily="2" charset="2"/>
              <a:buChar char="Ø"/>
            </a:pPr>
            <a:r>
              <a:rPr lang="en-US" sz="3200" dirty="0" smtClean="0"/>
              <a:t>It is one of the essential parts of supply chain management.</a:t>
            </a:r>
          </a:p>
          <a:p>
            <a:pPr>
              <a:buFont typeface="Wingdings" pitchFamily="2" charset="2"/>
              <a:buChar char="Ø"/>
            </a:pPr>
            <a:r>
              <a:rPr lang="en-US" sz="3200" dirty="0" smtClean="0"/>
              <a:t> It starts with to get order from customers, delivery the same products, with the help of Transport, Warehousing, Packaging, storing, insurance, after sales services,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76200" y="304800"/>
            <a:ext cx="92964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Q.5. Logistic (delivery) --------------- AMAZON. FILPKART </a:t>
            </a:r>
            <a:endParaRPr lang="en-US" sz="2400" b="1" dirty="0">
              <a:solidFill>
                <a:schemeClr val="bg1"/>
              </a:solidFill>
              <a:latin typeface="Aharoni" pitchFamily="2" charset="-79"/>
              <a:cs typeface="Aharoni" pitchFamily="2" charset="-79"/>
            </a:endParaRPr>
          </a:p>
        </p:txBody>
      </p:sp>
      <p:sp>
        <p:nvSpPr>
          <p:cNvPr id="7" name="TextBox 6"/>
          <p:cNvSpPr txBox="1"/>
          <p:nvPr/>
        </p:nvSpPr>
        <p:spPr>
          <a:xfrm>
            <a:off x="685800" y="1371600"/>
            <a:ext cx="7239000" cy="4031873"/>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b="1" i="1" dirty="0" smtClean="0"/>
              <a:t>Philip </a:t>
            </a:r>
            <a:r>
              <a:rPr lang="en-US" sz="3200" b="1" i="1" dirty="0" err="1" smtClean="0"/>
              <a:t>Kotler</a:t>
            </a:r>
            <a:r>
              <a:rPr lang="en-US" sz="3200" b="1" i="1" dirty="0" smtClean="0"/>
              <a:t> defines logistics as "planning, implementing, and controlling the physical flows of materials and finished goods from the place of origin to the point of use to meet the customer needs at a profit."</a:t>
            </a:r>
            <a:endParaRPr lang="en-US" sz="3200" dirty="0" smtClean="0"/>
          </a:p>
          <a:p>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1664256"/>
            <a:ext cx="8153400" cy="4031873"/>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1.Elements of Logistic </a:t>
            </a:r>
          </a:p>
          <a:p>
            <a:r>
              <a:rPr lang="en-US" sz="3200" dirty="0" smtClean="0"/>
              <a:t>2. Facility location and network design </a:t>
            </a:r>
          </a:p>
          <a:p>
            <a:r>
              <a:rPr lang="en-US" sz="3200" dirty="0" smtClean="0"/>
              <a:t>3. Customer service standard (domino pizza-30 minutes) </a:t>
            </a:r>
          </a:p>
          <a:p>
            <a:r>
              <a:rPr lang="en-US" sz="3200" dirty="0" smtClean="0"/>
              <a:t>4. Customer order processing </a:t>
            </a:r>
          </a:p>
          <a:p>
            <a:r>
              <a:rPr lang="en-US" sz="3200" dirty="0" smtClean="0"/>
              <a:t>5. Warehousing and storing materials</a:t>
            </a:r>
          </a:p>
          <a:p>
            <a:r>
              <a:rPr lang="en-US" sz="3200" dirty="0" smtClean="0"/>
              <a:t>6. Transporting </a:t>
            </a:r>
          </a:p>
          <a:p>
            <a:r>
              <a:rPr lang="en-US" sz="3200" dirty="0" smtClean="0"/>
              <a:t>7. Material handling 8. Inventory management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7" name="TextBox 6"/>
          <p:cNvSpPr txBox="1"/>
          <p:nvPr/>
        </p:nvSpPr>
        <p:spPr>
          <a:xfrm>
            <a:off x="457200" y="1664256"/>
            <a:ext cx="8153400" cy="1077218"/>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3200" dirty="0" smtClean="0"/>
              <a:t>1.Elements of Logistic </a:t>
            </a:r>
          </a:p>
          <a:p>
            <a:endParaRPr lang="en-US" sz="3200" dirty="0" smtClean="0"/>
          </a:p>
        </p:txBody>
      </p:sp>
      <p:sp>
        <p:nvSpPr>
          <p:cNvPr id="4" name="TextBox 3"/>
          <p:cNvSpPr txBox="1"/>
          <p:nvPr/>
        </p:nvSpPr>
        <p:spPr>
          <a:xfrm>
            <a:off x="685800" y="3429000"/>
            <a:ext cx="7772400" cy="3046988"/>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buFont typeface="Wingdings" pitchFamily="2" charset="2"/>
              <a:buChar char="Ø"/>
            </a:pPr>
            <a:r>
              <a:rPr lang="en-US" sz="3200" dirty="0" smtClean="0"/>
              <a:t>It is one of the essential parts of supply chain management.</a:t>
            </a:r>
          </a:p>
          <a:p>
            <a:pPr>
              <a:buFont typeface="Wingdings" pitchFamily="2" charset="2"/>
              <a:buChar char="Ø"/>
            </a:pPr>
            <a:r>
              <a:rPr lang="en-US" sz="3200" dirty="0" smtClean="0"/>
              <a:t> It starts with to get order from customers, delivery the same products, with the help of Transport, Warehousing, Packaging, storing, insurance, after sales services,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993</Words>
  <Application>Microsoft Office PowerPoint</Application>
  <PresentationFormat>On-screen Show (4:3)</PresentationFormat>
  <Paragraphs>88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70</cp:revision>
  <dcterms:created xsi:type="dcterms:W3CDTF">2020-06-02T07:05:21Z</dcterms:created>
  <dcterms:modified xsi:type="dcterms:W3CDTF">2020-11-07T09:00:00Z</dcterms:modified>
</cp:coreProperties>
</file>